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2925522"/>
            <a:ext cx="7422655" cy="727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4.4.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 plots of quadratic pole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[1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푗2휁휔/휔</a:t>
            </a:r>
            <a:r>
              <a:rPr sz="1500" baseline="-20571">
                <a:solidFill>
                  <a:srgbClr val="000000"/>
                </a:solidFill>
                <a:latin typeface="THPCPN+Cambria Math"/>
                <a:cs typeface="THPCPN+Cambria Math"/>
              </a:rPr>
              <a:t>푛</a:t>
            </a:r>
            <a:r>
              <a:rPr sz="1500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0">
                <a:solidFill>
                  <a:srgbClr val="000000"/>
                </a:solidFill>
                <a:latin typeface="THPCPN+Cambria Math"/>
                <a:cs typeface="THPCPN+Cambria Math"/>
              </a:rPr>
              <a:t>휔</a:t>
            </a:r>
            <a:r>
              <a:rPr sz="1500" spc="56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ꢀ</a:t>
            </a:r>
            <a:r>
              <a:rPr sz="2100" spc="-28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/휔</a:t>
            </a:r>
            <a:r>
              <a:rPr sz="1500" spc="-276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푛ꢀ</a:t>
            </a:r>
            <a:r>
              <a:rPr sz="2100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]</a:t>
            </a:r>
            <a:r>
              <a:rPr sz="1500" spc="25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ꢁꢂ</a:t>
            </a:r>
            <a:r>
              <a:rPr sz="2100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:</a:t>
            </a:r>
            <a:r>
              <a:rPr sz="2100" spc="-294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15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(푎)</a:t>
            </a:r>
            <a:r>
              <a:rPr sz="2100" spc="-174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plot, (b)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585194"/>
            <a:ext cx="249281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 can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expressed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61310" y="3791067"/>
            <a:ext cx="4023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0.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88258" y="3791067"/>
            <a:ext cx="835001" cy="709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휔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0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휔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THPCPN+Cambria Math"/>
                <a:cs typeface="THPCPN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THPCPN+Cambria Math"/>
                <a:cs typeface="THPCPN+Cambria Math"/>
              </a:rPr>
              <a:t>푛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78533" y="3942410"/>
            <a:ext cx="738144" cy="514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4" baseline="25499">
                <a:solidFill>
                  <a:srgbClr val="000000"/>
                </a:solidFill>
                <a:latin typeface="THPCPN+Cambria Math"/>
                <a:cs typeface="THPCPN+Cambria Math"/>
              </a:rPr>
              <a:t>ꢀꢃ</a:t>
            </a:r>
            <a:r>
              <a:rPr sz="800" spc="40">
                <a:solidFill>
                  <a:srgbClr val="000000"/>
                </a:solidFill>
                <a:latin typeface="THPCPN+Cambria Math"/>
                <a:cs typeface="THPCPN+Cambria Math"/>
              </a:rPr>
              <a:t>ꢄ</a:t>
            </a:r>
            <a:r>
              <a:rPr sz="1500" spc="15" baseline="25499">
                <a:solidFill>
                  <a:srgbClr val="000000"/>
                </a:solidFill>
                <a:latin typeface="THPCPN+Cambria Math"/>
                <a:cs typeface="THPCPN+Cambria Math"/>
              </a:rPr>
              <a:t>ꢅ/ꢅ</a:t>
            </a:r>
          </a:p>
          <a:p>
            <a:pPr marL="0" marR="0">
              <a:lnSpc>
                <a:spcPts val="1167"/>
              </a:lnSpc>
              <a:spcBef>
                <a:spcPts val="17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ꢂꢁꢅ</a:t>
            </a:r>
            <a:r>
              <a:rPr sz="1200" spc="51" baseline="30000">
                <a:solidFill>
                  <a:srgbClr val="000000"/>
                </a:solidFill>
                <a:latin typeface="THPCPN+Cambria Math"/>
                <a:cs typeface="THPCPN+Cambria Math"/>
              </a:rPr>
              <a:t>ꢄ</a:t>
            </a: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/ꢅ</a:t>
            </a:r>
            <a:r>
              <a:rPr sz="1200" baseline="38482">
                <a:solidFill>
                  <a:srgbClr val="000000"/>
                </a:solidFill>
                <a:latin typeface="THPCPN+Cambria Math"/>
                <a:cs typeface="THPCPN+Cambria Math"/>
              </a:rPr>
              <a:t>ꢄ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6214" y="3991488"/>
            <a:ext cx="22454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HPCPN+Cambria Math"/>
                <a:cs typeface="THPCPN+Cambria Math"/>
              </a:rPr>
              <a:t>ꢆ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982034"/>
            <a:ext cx="116767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휑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−tan</a:t>
            </a:r>
            <a:r>
              <a:rPr sz="1500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ꢁꢂ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07945" y="3983558"/>
            <a:ext cx="97268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{−90</a:t>
            </a:r>
            <a:r>
              <a:rPr sz="1500" spc="82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표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11570" y="4008866"/>
            <a:ext cx="999939" cy="91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…(4.10)</a:t>
            </a:r>
          </a:p>
          <a:p>
            <a:pPr marL="0" marR="0">
              <a:lnSpc>
                <a:spcPts val="1645"/>
              </a:lnSpc>
              <a:spcBef>
                <a:spcPts val="1698"/>
              </a:spcBef>
              <a:spcAft>
                <a:spcPct val="0"/>
              </a:spcAft>
            </a:pPr>
            <a:r>
              <a:rPr sz="1400" spc="-56">
                <a:solidFill>
                  <a:srgbClr val="000000"/>
                </a:solidFill>
                <a:latin typeface="THPCPN+Cambria Math"/>
                <a:cs typeface="THPCPN+Cambria Math"/>
              </a:rPr>
              <a:t>휔</a:t>
            </a:r>
            <a:r>
              <a:rPr sz="1500" spc="70" baseline="-20571">
                <a:solidFill>
                  <a:srgbClr val="000000"/>
                </a:solidFill>
                <a:latin typeface="THPCPN+Cambria Math"/>
                <a:cs typeface="THPCPN+Cambria Math"/>
              </a:rPr>
              <a:t>푛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/10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81454" y="4189608"/>
            <a:ext cx="22454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THPCPN+Cambria Math"/>
                <a:cs typeface="THPCPN+Cambria Math"/>
              </a:rPr>
              <a:t>ꢆ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61310" y="4206062"/>
            <a:ext cx="154917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−180</a:t>
            </a:r>
            <a:r>
              <a:rPr sz="1500" spc="82" baseline="36857">
                <a:solidFill>
                  <a:srgbClr val="000000"/>
                </a:solidFill>
                <a:latin typeface="THPCPN+Cambria Math"/>
                <a:cs typeface="THPCPN+Cambria Math"/>
              </a:rPr>
              <a:t>표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.</a:t>
            </a:r>
            <a:r>
              <a:rPr sz="1400" spc="1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휔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→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∞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4422003"/>
            <a:ext cx="64535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ꢇ푓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90</a:t>
            </a:r>
            <a:r>
              <a:rPr sz="1400" spc="7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starting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55540" y="4405706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표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768083" y="4432538"/>
            <a:ext cx="52414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661271"/>
            <a:ext cx="7452654" cy="955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ending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THPCPN+Cambria Math"/>
                <a:cs typeface="THPCPN+Cambria Math"/>
              </a:rPr>
              <a:t>10휔</a:t>
            </a:r>
            <a:r>
              <a:rPr sz="1500" spc="70" baseline="-20571">
                <a:solidFill>
                  <a:srgbClr val="000000"/>
                </a:solidFill>
                <a:latin typeface="THPCPN+Cambria Math"/>
                <a:cs typeface="THPCPN+Cambria Math"/>
              </a:rPr>
              <a:t>푛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2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4.4.</a:t>
            </a:r>
            <a:r>
              <a:rPr sz="1400" spc="13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(b).</a:t>
            </a:r>
            <a:r>
              <a:rPr sz="1400" spc="12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5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actual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damping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factor.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approximations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quadratic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5382123"/>
            <a:ext cx="74534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those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double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pole,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i.e.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(1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푗휔/휔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)</a:t>
            </a:r>
            <a:r>
              <a:rPr sz="1400" spc="10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expect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95165" y="5365826"/>
            <a:ext cx="35571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ꢁꢀ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327525" y="5467934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푛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609666"/>
            <a:ext cx="4730966" cy="44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288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100" spc="-156" baseline="28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Times New Roman"/>
                <a:cs typeface="Times New Roman"/>
              </a:rPr>
              <a:t>double</a:t>
            </a:r>
            <a:r>
              <a:rPr sz="2100" spc="-150" baseline="28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2100" spc="-140" baseline="28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THPCPN+Cambria Math"/>
                <a:cs typeface="THPCPN+Cambria Math"/>
              </a:rPr>
              <a:t>(1</a:t>
            </a:r>
            <a:r>
              <a:rPr sz="2100" spc="-226" baseline="28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THPCPN+Cambria Math"/>
                <a:cs typeface="THPCPN+Cambria Math"/>
              </a:rPr>
              <a:t>+</a:t>
            </a:r>
            <a:r>
              <a:rPr sz="2100" spc="-215" baseline="28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28800">
                <a:solidFill>
                  <a:srgbClr val="000000"/>
                </a:solidFill>
                <a:latin typeface="THPCPN+Cambria Math"/>
                <a:cs typeface="THPCPN+Cambria Math"/>
              </a:rPr>
              <a:t>푗휔/휔</a:t>
            </a:r>
            <a:r>
              <a:rPr sz="1500" spc="70" baseline="-80399">
                <a:solidFill>
                  <a:srgbClr val="000000"/>
                </a:solidFill>
                <a:latin typeface="THPCPN+Cambria Math"/>
                <a:cs typeface="THPCPN+Cambria Math"/>
              </a:rPr>
              <a:t>푛</a:t>
            </a:r>
            <a:r>
              <a:rPr sz="2100" baseline="28800">
                <a:solidFill>
                  <a:srgbClr val="000000"/>
                </a:solidFill>
                <a:latin typeface="THPCPN+Cambria Math"/>
                <a:cs typeface="THPCPN+Cambria Math"/>
              </a:rPr>
              <a:t>)</a:t>
            </a: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ꢁꢀ</a:t>
            </a:r>
            <a:r>
              <a:rPr sz="10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-80399">
                <a:solidFill>
                  <a:srgbClr val="000000"/>
                </a:solidFill>
                <a:latin typeface="Times New Roman"/>
                <a:cs typeface="Times New Roman"/>
              </a:rPr>
              <a:t>equals</a:t>
            </a:r>
            <a:r>
              <a:rPr sz="2100" spc="-146" baseline="-80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-80399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100" spc="-152" baseline="-80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-80399">
                <a:solidFill>
                  <a:srgbClr val="000000"/>
                </a:solidFill>
                <a:latin typeface="Times New Roman"/>
                <a:cs typeface="Times New Roman"/>
              </a:rPr>
              <a:t>quadratic</a:t>
            </a:r>
            <a:r>
              <a:rPr sz="2100" spc="-151" baseline="-803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-80399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03953" y="5609666"/>
            <a:ext cx="266987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1/[1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+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푗2휁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HPCPN+Cambria Math"/>
                <a:cs typeface="THPCPN+Cambria Math"/>
              </a:rPr>
              <a:t>휔/휔</a:t>
            </a:r>
            <a:r>
              <a:rPr sz="1400" spc="6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(푗휔/휔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)</a:t>
            </a:r>
            <a:r>
              <a:rPr sz="1500" spc="56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ꢀ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09005" y="571177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31153" y="5711774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푛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14743" y="5711774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푛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865485"/>
            <a:ext cx="7455381" cy="71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</a:t>
            </a:r>
            <a:r>
              <a:rPr sz="1400" spc="-75">
                <a:solidFill>
                  <a:srgbClr val="000000"/>
                </a:solidFill>
                <a:latin typeface="THPCPN+Cambria Math"/>
                <a:cs typeface="THPCPN+Cambria Math"/>
              </a:rPr>
              <a:t>휁</a:t>
            </a:r>
            <a:r>
              <a:rPr sz="1500" baseline="-20571">
                <a:solidFill>
                  <a:srgbClr val="000000"/>
                </a:solidFill>
                <a:latin typeface="THPCPN+Cambria Math"/>
                <a:cs typeface="THPCPN+Cambria Math"/>
              </a:rPr>
              <a:t>ꢀ</a:t>
            </a:r>
            <a:r>
              <a:rPr sz="1500" spc="65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quadratic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treated as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double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far 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645"/>
              </a:lnSpc>
              <a:spcBef>
                <a:spcPts val="12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approximation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concerned.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quadratic</a:t>
            </a:r>
            <a:r>
              <a:rPr sz="1400" spc="3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[1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푗2휁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HPCPN+Cambria Math"/>
                <a:cs typeface="THPCPN+Cambria Math"/>
              </a:rPr>
              <a:t>휔/휔</a:t>
            </a:r>
            <a:r>
              <a:rPr sz="1400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(푗휔/휔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)</a:t>
            </a:r>
            <a:r>
              <a:rPr sz="1400" spc="7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527038" y="6093028"/>
            <a:ext cx="41015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spc="58" baseline="36857">
                <a:solidFill>
                  <a:srgbClr val="000000"/>
                </a:solidFill>
                <a:latin typeface="THPCPN+Cambria Math"/>
                <a:cs typeface="THPCPN+Cambria Math"/>
              </a:rPr>
              <a:t>ꢀ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]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149341" y="619513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ꢂ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579109" y="6195136"/>
            <a:ext cx="2670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푘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365494" y="6195136"/>
            <a:ext cx="2670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HPCPN+Cambria Math"/>
                <a:cs typeface="THPCPN+Cambria Math"/>
              </a:rPr>
              <a:t>푘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348593"/>
            <a:ext cx="7455949" cy="166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7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4.4.</a:t>
            </a:r>
            <a:r>
              <a:rPr sz="1400" spc="18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inverted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40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THPCPN+Cambria Math"/>
                <a:cs typeface="THPCPN+Cambria Math"/>
              </a:rPr>
              <a:t>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</a:t>
            </a:r>
          </a:p>
          <a:p>
            <a:pPr marL="0" marR="0">
              <a:lnSpc>
                <a:spcPts val="1645"/>
              </a:lnSpc>
              <a:spcBef>
                <a:spcPts val="15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 has a slope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0000"/>
                </a:solidFill>
                <a:latin typeface="THPCPN+Cambria Math"/>
                <a:cs typeface="THPCPN+Cambria Math"/>
              </a:rPr>
              <a:t>90</a:t>
            </a:r>
            <a:r>
              <a:rPr sz="1500" baseline="36856">
                <a:solidFill>
                  <a:srgbClr val="000000"/>
                </a:solidFill>
                <a:latin typeface="THPCPN+Cambria Math"/>
                <a:cs typeface="THPCPN+Cambria Math"/>
              </a:rPr>
              <a:t>표</a:t>
            </a:r>
            <a:r>
              <a:rPr sz="1500" spc="44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 decade.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 b="1">
                <a:solidFill>
                  <a:srgbClr val="7030A0"/>
                </a:solidFill>
                <a:latin typeface="Times New Roman"/>
                <a:cs typeface="Times New Roman"/>
              </a:rPr>
              <a:t>Table</a:t>
            </a:r>
            <a:r>
              <a:rPr sz="1400" b="1" spc="14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7030A0"/>
                </a:solidFill>
                <a:latin typeface="Times New Roman"/>
                <a:cs typeface="Times New Roman"/>
              </a:rPr>
              <a:t>4.1</a:t>
            </a:r>
            <a:r>
              <a:rPr sz="1400" b="1" spc="15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presents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summary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seven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factors.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course,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every</a:t>
            </a:r>
          </a:p>
          <a:p>
            <a:pPr marL="0" marR="0">
              <a:lnSpc>
                <a:spcPts val="1645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seven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factors.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THPCPN+Cambria Math"/>
                <a:cs typeface="THPCPN+Cambria Math"/>
              </a:rPr>
              <a:t>퐻(휔)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in the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 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(4.4),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record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semilog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graph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paper, sketch the factors one at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 as discussed above, and then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95181"/>
            <a:ext cx="7519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Notes: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920" y="1367526"/>
            <a:ext cx="423613" cy="424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28800">
                <a:solidFill>
                  <a:srgbClr val="000000"/>
                </a:solidFill>
                <a:latin typeface="WFGWAW+Cambria Math"/>
                <a:cs typeface="WFGWAW+Cambria Math"/>
              </a:rPr>
              <a:t>푽</a:t>
            </a: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풎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497066"/>
            <a:ext cx="764449" cy="842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|푽</a:t>
            </a:r>
            <a:r>
              <a:rPr sz="1500" spc="60" baseline="-24000">
                <a:solidFill>
                  <a:srgbClr val="000000"/>
                </a:solidFill>
                <a:latin typeface="WFGWAW+Cambria Math"/>
                <a:cs typeface="WFGWAW+Cambria Math"/>
              </a:rPr>
              <a:t>푳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|</a:t>
            </a:r>
            <a:r>
              <a:rPr sz="1400" spc="76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79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|푽</a:t>
            </a:r>
            <a:r>
              <a:rPr sz="1500" spc="58" baseline="-23999">
                <a:solidFill>
                  <a:srgbClr val="000000"/>
                </a:solidFill>
                <a:latin typeface="WFGWAW+Cambria Math"/>
                <a:cs typeface="WFGWAW+Cambria Math"/>
              </a:rPr>
              <a:t>푪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|</a:t>
            </a:r>
            <a:r>
              <a:rPr sz="1400" spc="76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8241" y="1503162"/>
            <a:ext cx="118904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흎</a:t>
            </a:r>
            <a:r>
              <a:rPr sz="1500" spc="62" baseline="-20571">
                <a:solidFill>
                  <a:srgbClr val="000000"/>
                </a:solidFill>
                <a:latin typeface="WFGWAW+Cambria Math"/>
                <a:cs typeface="WFGWAW+Cambria Math"/>
              </a:rPr>
              <a:t>ퟎ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푳</a:t>
            </a:r>
            <a:r>
              <a:rPr sz="1400" spc="75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푸푽</a:t>
            </a:r>
            <a:r>
              <a:rPr sz="1500" baseline="-20571">
                <a:solidFill>
                  <a:srgbClr val="000000"/>
                </a:solidFill>
                <a:latin typeface="WFGWAW+Cambria Math"/>
                <a:cs typeface="WFGWAW+Cambria Math"/>
              </a:rPr>
              <a:t>풎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76832" y="1622034"/>
            <a:ext cx="39094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6540" y="1782522"/>
            <a:ext cx="27258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푽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63294" y="178252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08836" y="1831599"/>
            <a:ext cx="247079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FGWAW+Cambria Math"/>
                <a:cs typeface="WFGWAW+Cambria Math"/>
              </a:rPr>
              <a:t>풎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73605" y="1838442"/>
            <a:ext cx="312414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푸푽</a:t>
            </a:r>
            <a:r>
              <a:rPr sz="1500" spc="47" baseline="-20571">
                <a:solidFill>
                  <a:srgbClr val="000000"/>
                </a:solidFill>
                <a:latin typeface="WFGWAW+Cambria Math"/>
                <a:cs typeface="WFGWAW+Cambria Math"/>
              </a:rPr>
              <a:t>풎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where Q is the quality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72260" y="1977593"/>
            <a:ext cx="27863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푹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7950" y="1977593"/>
            <a:ext cx="437506" cy="359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흎</a:t>
            </a:r>
            <a:r>
              <a:rPr sz="1200" spc="49" baseline="-20399">
                <a:solidFill>
                  <a:srgbClr val="000000"/>
                </a:solidFill>
                <a:latin typeface="WFGWAW+Cambria Math"/>
                <a:cs typeface="WFGWAW+Cambria Math"/>
              </a:rPr>
              <a:t>ퟎ</a:t>
            </a: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푪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2147681"/>
            <a:ext cx="189961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501382"/>
            <a:ext cx="7455637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purely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resistive,</a:t>
            </a:r>
            <a:r>
              <a:rPr sz="1400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푍</a:t>
            </a:r>
            <a:r>
              <a:rPr sz="1400" spc="110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 spc="43">
                <a:solidFill>
                  <a:srgbClr val="000000"/>
                </a:solidFill>
                <a:latin typeface="WFGWAW+Cambria Math"/>
                <a:cs typeface="WFGWAW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5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words,</a:t>
            </a:r>
            <a:r>
              <a:rPr sz="1400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LC</a:t>
            </a:r>
            <a:r>
              <a:rPr sz="14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combination acts like a short circuit,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entire voltage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 R.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103362"/>
            <a:ext cx="6551293" cy="843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 </a:t>
            </a:r>
            <a:r>
              <a:rPr sz="1400" spc="-324">
                <a:solidFill>
                  <a:srgbClr val="000000"/>
                </a:solidFill>
                <a:latin typeface="WFGWAW+Cambria Math"/>
                <a:cs typeface="WFGWAW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WFGWAW+Cambria Math"/>
                <a:cs typeface="WFGWAW+Cambria Math"/>
              </a:rPr>
              <a:t>푠</a:t>
            </a:r>
            <a:r>
              <a:rPr sz="1500" spc="97" baseline="-20571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current I are in phase, so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factor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unity.</a:t>
            </a:r>
          </a:p>
          <a:p>
            <a:pPr marL="0" marR="0">
              <a:lnSpc>
                <a:spcPts val="1645"/>
              </a:lnSpc>
              <a:spcBef>
                <a:spcPts val="105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transfer function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WFGWAW+Cambria Math"/>
                <a:cs typeface="WFGWAW+Cambria Math"/>
              </a:rPr>
              <a:t>퐻(휔)</a:t>
            </a:r>
            <a:r>
              <a:rPr sz="1400" spc="57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WFGWAW+Cambria Math"/>
                <a:cs typeface="WFGWAW+Cambria Math"/>
              </a:rPr>
              <a:t>푍(휔)</a:t>
            </a:r>
            <a:r>
              <a:rPr sz="1400" spc="15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minimum.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844274"/>
            <a:ext cx="725440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inductor voltage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 voltage can be much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 than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voltage.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28470" y="4187774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243695"/>
            <a:ext cx="9397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퐼</a:t>
            </a:r>
            <a:r>
              <a:rPr sz="1400" spc="121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WFGWAW+Cambria Math"/>
                <a:cs typeface="WFGWAW+Cambria Math"/>
              </a:rPr>
              <a:t>|퐼|</a:t>
            </a:r>
            <a:r>
              <a:rPr sz="1400" spc="52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90954" y="4236852"/>
            <a:ext cx="255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FGWAW+Cambria Math"/>
                <a:cs typeface="WFGWAW+Cambria Math"/>
              </a:rPr>
              <a:t>푚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98082" y="4254230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…(5.7)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63700" y="4377543"/>
            <a:ext cx="1286352" cy="353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 spc="20">
                <a:solidFill>
                  <a:srgbClr val="000000"/>
                </a:solidFill>
                <a:latin typeface="WFGWAW+Cambria Math"/>
                <a:cs typeface="WFGWAW+Cambria Math"/>
              </a:rPr>
              <a:t>√ꢁ</a:t>
            </a:r>
            <a:r>
              <a:rPr sz="1200" spc="28" baseline="30000">
                <a:solidFill>
                  <a:srgbClr val="000000"/>
                </a:solidFill>
                <a:latin typeface="WFGWAW+Cambria Math"/>
                <a:cs typeface="WFGWAW+Cambria Math"/>
              </a:rPr>
              <a:t>2</a:t>
            </a: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+(ꢂ퐿−1/ꢂ퐶)</a:t>
            </a:r>
            <a:r>
              <a:rPr sz="1200" baseline="30000">
                <a:solidFill>
                  <a:srgbClr val="000000"/>
                </a:solidFill>
                <a:latin typeface="WFGWAW+Cambria Math"/>
                <a:cs typeface="WFGWAW+Cambria Math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4708382"/>
            <a:ext cx="7455210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circuit’s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31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dissipated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67688" y="528657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5326202"/>
            <a:ext cx="126449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WFGWAW+Cambria Math"/>
                <a:cs typeface="WFGWAW+Cambria Math"/>
              </a:rPr>
              <a:t>푃(휔)</a:t>
            </a:r>
            <a:r>
              <a:rPr sz="1400" spc="60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400" spc="889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 spc="46">
                <a:solidFill>
                  <a:srgbClr val="000000"/>
                </a:solidFill>
                <a:latin typeface="WFGWAW+Cambria Math"/>
                <a:cs typeface="WFGWAW+Cambria Math"/>
              </a:rPr>
              <a:t>퐼</a:t>
            </a:r>
            <a:r>
              <a:rPr sz="1500" spc="56" baseline="36857">
                <a:solidFill>
                  <a:srgbClr val="000000"/>
                </a:solidFill>
                <a:latin typeface="WFGWAW+Cambria Math"/>
                <a:cs typeface="WFGWAW+Cambria Math"/>
              </a:rPr>
              <a:t>ꢃ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푅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78270" y="5353034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…(5.8)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67688" y="54816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ꢃ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7398496"/>
            <a:ext cx="726859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current amplitude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versus frequency for the series resonant circuit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957937"/>
            <a:ext cx="609549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highest power dissipated occurs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resonance, when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퐼</a:t>
            </a:r>
            <a:r>
              <a:rPr sz="1400" spc="121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 spc="-324">
                <a:solidFill>
                  <a:srgbClr val="000000"/>
                </a:solidFill>
                <a:latin typeface="WFGWAW+Cambria Math"/>
                <a:cs typeface="WFGWAW+Cambria Math"/>
              </a:rPr>
              <a:t>푉</a:t>
            </a:r>
            <a:r>
              <a:rPr sz="1500" spc="73" baseline="-20571">
                <a:solidFill>
                  <a:srgbClr val="000000"/>
                </a:solidFill>
                <a:latin typeface="WFGWAW+Cambria Math"/>
                <a:cs typeface="WFGWAW+Cambria Math"/>
              </a:rPr>
              <a:t>ꢄ</a:t>
            </a:r>
            <a:r>
              <a:rPr sz="1400" spc="21">
                <a:solidFill>
                  <a:srgbClr val="000000"/>
                </a:solidFill>
                <a:latin typeface="WFGWAW+Cambria Math"/>
                <a:cs typeface="WFGWAW+Cambria Math"/>
              </a:rPr>
              <a:t>/푅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so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37386" y="831685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FGWAW+Cambria Math"/>
                <a:cs typeface="WFGWAW+Cambria Math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45412" y="8341310"/>
            <a:ext cx="375011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1 ꢀ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8397230"/>
            <a:ext cx="92142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WFGWAW+Cambria Math"/>
                <a:cs typeface="WFGWAW+Cambria Math"/>
              </a:rPr>
              <a:t>푃(휔</a:t>
            </a:r>
            <a:r>
              <a:rPr sz="1500" spc="56" baseline="-20571">
                <a:solidFill>
                  <a:srgbClr val="000000"/>
                </a:solidFill>
                <a:latin typeface="WFGWAW+Cambria Math"/>
                <a:cs typeface="WFGWAW+Cambria Math"/>
              </a:rPr>
              <a:t>0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09953" y="8390387"/>
            <a:ext cx="255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FGWAW+Cambria Math"/>
                <a:cs typeface="WFGWAW+Cambria Math"/>
              </a:rPr>
              <a:t>푚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52361" y="8407765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…(5.9)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245412" y="8536382"/>
            <a:ext cx="41683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ꢃ</a:t>
            </a:r>
            <a:r>
              <a:rPr sz="1000" spc="328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ꢁ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8819245"/>
            <a:ext cx="7437962" cy="462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certain frequencies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WFGWAW+Cambria Math"/>
                <a:cs typeface="WFGWAW+Cambria Math"/>
              </a:rPr>
              <a:t>휔</a:t>
            </a:r>
            <a:r>
              <a:rPr sz="1300" spc="104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3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300" spc="75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300">
                <a:solidFill>
                  <a:srgbClr val="000000"/>
                </a:solidFill>
                <a:latin typeface="WFGWAW+Cambria Math"/>
                <a:cs typeface="WFGWAW+Cambria Math"/>
              </a:rPr>
              <a:t>휔</a:t>
            </a:r>
            <a:r>
              <a:rPr sz="1300" spc="257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300">
                <a:solidFill>
                  <a:srgbClr val="000000"/>
                </a:solidFill>
                <a:latin typeface="WFGWAW+Cambria Math"/>
                <a:cs typeface="WFGWAW+Cambria Math"/>
              </a:rPr>
              <a:t>.</a:t>
            </a:r>
            <a:r>
              <a:rPr sz="1300" spc="34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300">
                <a:solidFill>
                  <a:srgbClr val="000000"/>
                </a:solidFill>
                <a:latin typeface="WFGWAW+Cambria Math"/>
                <a:cs typeface="WFGWAW+Cambria Math"/>
              </a:rPr>
              <a:t>휔</a:t>
            </a:r>
            <a:r>
              <a:rPr sz="1300" spc="281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dissipated power is half 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value;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611247" y="8903058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WFGWAW+Cambria Math"/>
                <a:cs typeface="WFGWAW+Cambria Math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877947" y="8903058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WFGWAW+Cambria Math"/>
                <a:cs typeface="WFGWAW+Cambria Math"/>
              </a:rPr>
              <a:t>ꢃ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944877" y="9175246"/>
            <a:ext cx="746907" cy="37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(ꢀ</a:t>
            </a:r>
            <a:r>
              <a:rPr sz="1000" spc="478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/ꢅꢃ)</a:t>
            </a:r>
            <a:r>
              <a:rPr sz="1200" baseline="37200">
                <a:solidFill>
                  <a:srgbClr val="000000"/>
                </a:solidFill>
                <a:latin typeface="WFGWAW+Cambria Math"/>
                <a:cs typeface="WFGWAW+Cambria Math"/>
              </a:rPr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737739" y="9199322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ꢀ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827654" y="917524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FGWAW+Cambria Math"/>
                <a:cs typeface="WFGWAW+Cambria Math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9255191"/>
            <a:ext cx="16208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WFGWAW+Cambria Math"/>
                <a:cs typeface="WFGWAW+Cambria Math"/>
              </a:rPr>
              <a:t>푃(휔</a:t>
            </a:r>
            <a:r>
              <a:rPr sz="1400" spc="275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)</a:t>
            </a:r>
            <a:r>
              <a:rPr sz="1400" spc="82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WFGWAW+Cambria Math"/>
                <a:cs typeface="WFGWAW+Cambria Math"/>
              </a:rPr>
              <a:t>푃(휔</a:t>
            </a:r>
            <a:r>
              <a:rPr sz="1400" spc="313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059177" y="9248399"/>
            <a:ext cx="255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FGWAW+Cambria Math"/>
                <a:cs typeface="WFGWAW+Cambria Math"/>
              </a:rPr>
              <a:t>푚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554858" y="925519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=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800223" y="9248399"/>
            <a:ext cx="25520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WFGWAW+Cambria Math"/>
                <a:cs typeface="WFGWAW+Cambria Math"/>
              </a:rPr>
              <a:t>푚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374638" y="9265726"/>
            <a:ext cx="87802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…(5.10)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55268" y="934100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59305" y="934100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ꢃ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144522" y="9394343"/>
            <a:ext cx="34716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ꢃꢁ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2742310" y="9394343"/>
            <a:ext cx="34682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4ꢁ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9674291"/>
            <a:ext cx="4381208" cy="49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휔</a:t>
            </a:r>
            <a:r>
              <a:rPr sz="1400" spc="642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휔</a:t>
            </a:r>
            <a:r>
              <a:rPr sz="1400" spc="680">
                <a:solidFill>
                  <a:srgbClr val="000000"/>
                </a:solidFill>
                <a:latin typeface="WFGWAW+Cambria Math"/>
                <a:cs typeface="WFGWAW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called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half</a:t>
            </a:r>
            <a:r>
              <a:rPr sz="1400">
                <a:solidFill>
                  <a:srgbClr val="000000"/>
                </a:solidFill>
                <a:latin typeface="WFGWAW+Cambria Math"/>
                <a:cs typeface="WFGWAW+Cambria Math"/>
              </a:rPr>
              <a:t>‐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power frequencies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208836" y="976010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765045" y="976010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FGWAW+Cambria Math"/>
                <a:cs typeface="WFGWAW+Cambria Math"/>
              </a:rPr>
              <a:t>ꢃ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9035653"/>
            <a:ext cx="7455504" cy="935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additively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graphs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factors.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combined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graph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drawn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left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right,</a:t>
            </a:r>
          </a:p>
          <a:p>
            <a:pPr marL="0" marR="0">
              <a:lnSpc>
                <a:spcPts val="1554"/>
              </a:lnSpc>
              <a:spcBef>
                <a:spcPts val="25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changing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appropriately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encountered.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examples illustrate this procedure.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92133"/>
            <a:ext cx="51214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3: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 the Bode plots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transfer function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59657" y="1370574"/>
            <a:ext cx="7572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200푗휔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54502" y="1506210"/>
            <a:ext cx="8647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LDFCUP+Cambria Math"/>
                <a:cs typeface="LDFCUP+Cambria Math"/>
              </a:rPr>
              <a:t>퐻(휔)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02203" y="1625565"/>
            <a:ext cx="167598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(푗휔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2)(푗휔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10)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858121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053326"/>
            <a:ext cx="668202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 put </a:t>
            </a:r>
            <a:r>
              <a:rPr sz="1400" spc="23">
                <a:solidFill>
                  <a:srgbClr val="000000"/>
                </a:solidFill>
                <a:latin typeface="LDFCUP+Cambria Math"/>
                <a:cs typeface="LDFCUP+Cambria Math"/>
              </a:rPr>
              <a:t>퐻(휔)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standard form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dividing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poles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zeros. Thus,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77822" y="2406211"/>
            <a:ext cx="609392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10푗휔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60013" y="2406211"/>
            <a:ext cx="717303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10|푗휔|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3983" y="2531179"/>
            <a:ext cx="802208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 spc="23">
                <a:solidFill>
                  <a:srgbClr val="000000"/>
                </a:solidFill>
                <a:latin typeface="LDFCUP+Cambria Math"/>
                <a:cs typeface="LDFCUP+Cambria Math"/>
              </a:rPr>
              <a:t>퐻(휔)</a:t>
            </a:r>
            <a:r>
              <a:rPr sz="13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32810" y="2531179"/>
            <a:ext cx="370611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16145" y="2518006"/>
            <a:ext cx="2546908" cy="453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∠90</a:t>
            </a:r>
            <a:r>
              <a:rPr sz="1350" baseline="36922">
                <a:solidFill>
                  <a:srgbClr val="000000"/>
                </a:solidFill>
                <a:latin typeface="LDFCUP+Cambria Math"/>
                <a:cs typeface="LDFCUP+Cambria Math"/>
              </a:rPr>
              <a:t>표</a:t>
            </a:r>
            <a:r>
              <a:rPr sz="1350" spc="35" baseline="369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−</a:t>
            </a:r>
            <a:r>
              <a:rPr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tan</a:t>
            </a:r>
            <a:r>
              <a:rPr sz="1350" spc="30" baseline="36922">
                <a:solidFill>
                  <a:srgbClr val="000000"/>
                </a:solidFill>
                <a:latin typeface="LDFCUP+Cambria Math"/>
                <a:cs typeface="LDFCUP+Cambria Math"/>
              </a:rPr>
              <a:t>ꢀꢁ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휔/2</a:t>
            </a:r>
            <a:r>
              <a:rPr sz="13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−</a:t>
            </a:r>
            <a:r>
              <a:rPr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tan</a:t>
            </a:r>
            <a:r>
              <a:rPr sz="1350" spc="30" baseline="36922">
                <a:solidFill>
                  <a:srgbClr val="000000"/>
                </a:solidFill>
                <a:latin typeface="LDFCUP+Cambria Math"/>
                <a:cs typeface="LDFCUP+Cambria Math"/>
              </a:rPr>
              <a:t>ꢀꢁ</a:t>
            </a:r>
            <a:r>
              <a:rPr sz="1300" spc="10">
                <a:solidFill>
                  <a:srgbClr val="000000"/>
                </a:solidFill>
                <a:latin typeface="LDFCUP+Cambria Math"/>
                <a:cs typeface="LDFCUP+Cambria Math"/>
              </a:rPr>
              <a:t>휔/10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34744" y="2641948"/>
            <a:ext cx="3972364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(1</a:t>
            </a:r>
            <a:r>
              <a:rPr sz="13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  <a:r>
              <a:rPr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푗휔/2)(1</a:t>
            </a:r>
            <a:r>
              <a:rPr sz="13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  <a:r>
              <a:rPr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푗휔/10)</a:t>
            </a:r>
            <a:r>
              <a:rPr sz="1300" spc="1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|1</a:t>
            </a:r>
            <a:r>
              <a:rPr sz="13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  <a:r>
              <a:rPr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푗휔/2||1</a:t>
            </a:r>
            <a:r>
              <a:rPr sz="13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  <a:r>
              <a:rPr sz="13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LDFCUP+Cambria Math"/>
                <a:cs typeface="LDFCUP+Cambria Math"/>
              </a:rPr>
              <a:t>푗휔/10|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993501"/>
            <a:ext cx="295356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 the magnitude and phase are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21784" y="3197850"/>
            <a:ext cx="460157" cy="730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푗휔</a:t>
            </a:r>
          </a:p>
          <a:p>
            <a:pPr marL="48768" marR="0">
              <a:lnSpc>
                <a:spcPts val="1645"/>
              </a:lnSpc>
              <a:spcBef>
                <a:spcPts val="4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333486"/>
            <a:ext cx="407127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퐻</a:t>
            </a:r>
            <a:r>
              <a:rPr sz="1400" spc="1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20log</a:t>
            </a:r>
            <a:r>
              <a:rPr sz="1400" spc="8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10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20log</a:t>
            </a:r>
            <a:r>
              <a:rPr sz="1400" spc="8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|푗휔|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20log</a:t>
            </a:r>
            <a:r>
              <a:rPr sz="1400" spc="8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|1</a:t>
            </a:r>
            <a:r>
              <a:rPr sz="1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47336" y="3333486"/>
            <a:ext cx="3231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|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59891" y="3419297"/>
            <a:ext cx="35713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FCUP+Cambria Math"/>
                <a:cs typeface="LDFCUP+Cambria Math"/>
              </a:rPr>
              <a:t>푑퐵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01394" y="3419297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FCUP+Cambria Math"/>
                <a:cs typeface="LDFCUP+Cambria Math"/>
              </a:rPr>
              <a:t>ꢁꢂ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95423" y="3419297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FCUP+Cambria Math"/>
                <a:cs typeface="LDFCUP+Cambria Math"/>
              </a:rPr>
              <a:t>ꢁꢂ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601846" y="3419297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DFCUP+Cambria Math"/>
                <a:cs typeface="LDFCUP+Cambria Math"/>
              </a:rPr>
              <a:t>ꢁꢂ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182745" y="3752967"/>
            <a:ext cx="4601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푗휔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98926" y="3888604"/>
            <a:ext cx="1311514" cy="86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−20log</a:t>
            </a:r>
            <a:r>
              <a:rPr sz="1500" spc="27" baseline="-20571">
                <a:solidFill>
                  <a:srgbClr val="000000"/>
                </a:solidFill>
                <a:latin typeface="LDFCUP+Cambria Math"/>
                <a:cs typeface="LDFCUP+Cambria Math"/>
              </a:rPr>
              <a:t>ꢁꢂ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|1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+</a:t>
            </a:r>
          </a:p>
          <a:p>
            <a:pPr marL="836930" marR="0">
              <a:lnSpc>
                <a:spcPts val="1645"/>
              </a:lnSpc>
              <a:spcBef>
                <a:spcPts val="126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휔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09821" y="3888604"/>
            <a:ext cx="3231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|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182745" y="4007958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10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761865" y="4277223"/>
            <a:ext cx="3960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휔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637154" y="4396562"/>
            <a:ext cx="236459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휑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90</a:t>
            </a:r>
            <a:r>
              <a:rPr sz="1500" baseline="36857">
                <a:solidFill>
                  <a:srgbClr val="000000"/>
                </a:solidFill>
                <a:latin typeface="LDFCUP+Cambria Math"/>
                <a:cs typeface="LDFCUP+Cambria Math"/>
              </a:rPr>
              <a:t>표</a:t>
            </a:r>
            <a:r>
              <a:rPr sz="1500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−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tan</a:t>
            </a:r>
            <a:r>
              <a:rPr sz="1500" baseline="36857">
                <a:solidFill>
                  <a:srgbClr val="000000"/>
                </a:solidFill>
                <a:latin typeface="LDFCUP+Cambria Math"/>
                <a:cs typeface="LDFCUP+Cambria Math"/>
              </a:rPr>
              <a:t>ꢀꢁ</a:t>
            </a:r>
            <a:r>
              <a:rPr sz="1500" spc="1273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tan</a:t>
            </a:r>
            <a:r>
              <a:rPr sz="1500" baseline="36857">
                <a:solidFill>
                  <a:srgbClr val="000000"/>
                </a:solidFill>
                <a:latin typeface="LDFCUP+Cambria Math"/>
                <a:cs typeface="LDFCUP+Cambria Math"/>
              </a:rPr>
              <a:t>ꢀꢁ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952621" y="4531731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29860" y="4532214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4856343"/>
            <a:ext cx="7373894" cy="947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two corner frequencies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휔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DFCUP+Cambria Math"/>
                <a:cs typeface="LDFCUP+Cambria Math"/>
              </a:rPr>
              <a:t>2.10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For both the magnitude and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plots, we sketch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term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shown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dotted lines in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 them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graphically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obtain the overall plots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solid curves.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103498" y="7389352"/>
            <a:ext cx="162613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magnitude plot,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271139" y="9166717"/>
            <a:ext cx="12901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4121" y="1182065"/>
            <a:ext cx="7001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QSWRN+Cambria Math"/>
                <a:cs typeface="SQSWRN+Cambria Math"/>
              </a:rPr>
              <a:t>5(푗ꢀ+2)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237986"/>
            <a:ext cx="531386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H.W.3: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 the Bode plots for the transfer function</a:t>
            </a:r>
            <a:r>
              <a:rPr sz="1400" spc="10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SQSWRN+Cambria Math"/>
                <a:cs typeface="SQSWRN+Cambria Math"/>
              </a:rPr>
              <a:t>퐻(휔)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=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1826" y="1377138"/>
            <a:ext cx="86631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QSWRN+Cambria Math"/>
                <a:cs typeface="SQSWRN+Cambria Math"/>
              </a:rPr>
              <a:t>푗ꢀ(푗ꢀ+10)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539605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01975" y="3187049"/>
            <a:ext cx="162558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magnitude plot,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71139" y="4848590"/>
            <a:ext cx="12901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304866"/>
            <a:ext cx="4939580" cy="795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364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QSWRN+Cambria Math"/>
                <a:cs typeface="SQSWRN+Cambria Math"/>
              </a:rPr>
              <a:t>푗ꢀ+10</a:t>
            </a:r>
          </a:p>
          <a:p>
            <a:pPr marL="0" marR="0">
              <a:lnSpc>
                <a:spcPts val="827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4: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Bode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for</a:t>
            </a:r>
            <a:r>
              <a:rPr sz="1400" spc="1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SQSWRN+Cambria Math"/>
                <a:cs typeface="SQSWRN+Cambria Math"/>
              </a:rPr>
              <a:t>퐻(휔)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=</a:t>
            </a:r>
          </a:p>
          <a:p>
            <a:pPr marL="3632580" marR="0">
              <a:lnSpc>
                <a:spcPts val="70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QSWRN+Cambria Math"/>
                <a:cs typeface="SQSWRN+Cambria Math"/>
              </a:rPr>
              <a:t>푗ꢀ(푗ꢀ+5)</a:t>
            </a:r>
            <a:r>
              <a:rPr sz="1200" baseline="30000">
                <a:solidFill>
                  <a:srgbClr val="000000"/>
                </a:solidFill>
                <a:latin typeface="SQSWRN+Cambria Math"/>
                <a:cs typeface="SQSWRN+Cambria Math"/>
              </a:rPr>
              <a:t>ꢁ</a:t>
            </a:r>
          </a:p>
          <a:p>
            <a:pPr marL="0" marR="0">
              <a:lnSpc>
                <a:spcPts val="1554"/>
              </a:lnSpc>
              <a:spcBef>
                <a:spcPts val="207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868533"/>
            <a:ext cx="34625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Putting </a:t>
            </a:r>
            <a:r>
              <a:rPr sz="1400" spc="23">
                <a:solidFill>
                  <a:srgbClr val="000000"/>
                </a:solidFill>
                <a:latin typeface="SQSWRN+Cambria Math"/>
                <a:cs typeface="SQSWRN+Cambria Math"/>
              </a:rPr>
              <a:t>퐻(휔)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standard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form,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get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73375" y="6219053"/>
            <a:ext cx="2092124" cy="611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617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ꢂ.4(ꢃ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ꢅ휔/ꢃꢂ)</a:t>
            </a:r>
          </a:p>
          <a:p>
            <a:pPr marL="0" marR="0">
              <a:lnSpc>
                <a:spcPts val="1067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SQSWRN+Cambria Math"/>
                <a:cs typeface="SQSWRN+Cambria Math"/>
              </a:rPr>
              <a:t>퐻(휔)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45459" y="6468974"/>
            <a:ext cx="1379511" cy="48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 spc="17">
                <a:solidFill>
                  <a:srgbClr val="000000"/>
                </a:solidFill>
                <a:latin typeface="SQSWRN+Cambria Math"/>
                <a:cs typeface="SQSWRN+Cambria Math"/>
              </a:rPr>
              <a:t>ꢅ휔(ꢃ</a:t>
            </a:r>
            <a:r>
              <a:rPr sz="14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ꢅ휔/ꢆ)</a:t>
            </a:r>
            <a:r>
              <a:rPr sz="1500" baseline="30000">
                <a:solidFill>
                  <a:srgbClr val="000000"/>
                </a:solidFill>
                <a:latin typeface="SQSWRN+Cambria Math"/>
                <a:cs typeface="SQSWRN+Cambria Math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6845284"/>
            <a:ext cx="39899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this, we obtain the magnitude and phase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342765" y="7174601"/>
            <a:ext cx="4601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ꢅ휔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32101" y="7310237"/>
            <a:ext cx="448435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퐻</a:t>
            </a:r>
            <a:r>
              <a:rPr sz="1400" spc="1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ꢇꢂlog</a:t>
            </a:r>
            <a:r>
              <a:rPr sz="1400" spc="8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ꢂ.4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ꢇꢂlog</a:t>
            </a:r>
            <a:r>
              <a:rPr sz="1400" spc="8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|ꢃ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ꢄ</a:t>
            </a:r>
            <a:r>
              <a:rPr sz="1400" spc="17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|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ꢇꢂlog</a:t>
            </a:r>
            <a:r>
              <a:rPr sz="1500" spc="27" baseline="-20571">
                <a:solidFill>
                  <a:srgbClr val="000000"/>
                </a:solidFill>
                <a:latin typeface="SQSWRN+Cambria Math"/>
                <a:cs typeface="SQSWRN+Cambria Math"/>
              </a:rPr>
              <a:t>10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|ꢅ휔|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50973" y="7396049"/>
            <a:ext cx="35713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QSWRN+Cambria Math"/>
                <a:cs typeface="SQSWRN+Cambria Math"/>
              </a:rPr>
              <a:t>푑퐵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94126" y="7396049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QSWRN+Cambria Math"/>
                <a:cs typeface="SQSWRN+Cambria Math"/>
              </a:rPr>
              <a:t>10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23080" y="7396049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QSWRN+Cambria Math"/>
                <a:cs typeface="SQSWRN+Cambria Math"/>
              </a:rPr>
              <a:t>10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42765" y="7429592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ꢃꢂ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182745" y="7730861"/>
            <a:ext cx="4601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ꢅ휔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098926" y="7866497"/>
            <a:ext cx="1311514" cy="86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−4ꢂlog</a:t>
            </a:r>
            <a:r>
              <a:rPr sz="1500" spc="27" baseline="-20571">
                <a:solidFill>
                  <a:srgbClr val="000000"/>
                </a:solidFill>
                <a:latin typeface="SQSWRN+Cambria Math"/>
                <a:cs typeface="SQSWRN+Cambria Math"/>
              </a:rPr>
              <a:t>10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|ꢃ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ꢄ</a:t>
            </a:r>
          </a:p>
          <a:p>
            <a:pPr marL="525780" marR="0">
              <a:lnSpc>
                <a:spcPts val="1645"/>
              </a:lnSpc>
              <a:spcBef>
                <a:spcPts val="126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휔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09821" y="7866497"/>
            <a:ext cx="3231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|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31513" y="798536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ꢆ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039233" y="8255498"/>
            <a:ext cx="396077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휔</a:t>
            </a:r>
          </a:p>
          <a:p>
            <a:pPr marL="16763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ꢆ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391791" y="8374838"/>
            <a:ext cx="1431074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휑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ꢂ</a:t>
            </a:r>
            <a:r>
              <a:rPr sz="1500" baseline="36856">
                <a:solidFill>
                  <a:srgbClr val="000000"/>
                </a:solidFill>
                <a:latin typeface="SQSWRN+Cambria Math"/>
                <a:cs typeface="SQSWRN+Cambria Math"/>
              </a:rPr>
              <a:t>표</a:t>
            </a:r>
            <a:r>
              <a:rPr sz="1500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tan</a:t>
            </a:r>
            <a:r>
              <a:rPr sz="1500" baseline="36856">
                <a:solidFill>
                  <a:srgbClr val="000000"/>
                </a:solidFill>
                <a:latin typeface="SQSWRN+Cambria Math"/>
                <a:cs typeface="SQSWRN+Cambria Math"/>
              </a:rPr>
              <a:t>ꢈ1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829177" y="8374838"/>
            <a:ext cx="1440217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9ꢂ</a:t>
            </a:r>
            <a:r>
              <a:rPr sz="1500" baseline="36856">
                <a:solidFill>
                  <a:srgbClr val="000000"/>
                </a:solidFill>
                <a:latin typeface="SQSWRN+Cambria Math"/>
                <a:cs typeface="SQSWRN+Cambria Math"/>
              </a:rPr>
              <a:t>0</a:t>
            </a:r>
            <a:r>
              <a:rPr sz="1500" spc="-17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−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ꢇtan</a:t>
            </a:r>
            <a:r>
              <a:rPr sz="1500" baseline="36856">
                <a:solidFill>
                  <a:srgbClr val="000000"/>
                </a:solidFill>
                <a:latin typeface="SQSWRN+Cambria Math"/>
                <a:cs typeface="SQSWRN+Cambria Math"/>
              </a:rPr>
              <a:t>ꢈ1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92703" y="8510489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ꢃꢂ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8836142"/>
            <a:ext cx="7452015" cy="119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comer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휔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ꢆ.ꢃꢂ푟푎ꢉ/푠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For the pole with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 frequency at</a:t>
            </a:r>
          </a:p>
          <a:p>
            <a:pPr marL="0" marR="0">
              <a:lnSpc>
                <a:spcPts val="1645"/>
              </a:lnSpc>
              <a:spcBef>
                <a:spcPts val="1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휔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slope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ofthe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 plot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is−40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SQSWRN+Cambria Math"/>
                <a:cs typeface="SQSWRN+Cambria Math"/>
              </a:rPr>
              <a:t>ꢉꢊ/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phase plot is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QSWRN+Cambria Math"/>
                <a:cs typeface="SQSWRN+Cambria Math"/>
              </a:rPr>
              <a:t>−9ꢂ</a:t>
            </a:r>
            <a:r>
              <a:rPr sz="1500" baseline="36856">
                <a:solidFill>
                  <a:srgbClr val="000000"/>
                </a:solidFill>
                <a:latin typeface="SQSWRN+Cambria Math"/>
                <a:cs typeface="SQSWRN+Cambria Math"/>
              </a:rPr>
              <a:t>0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 (in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dotted lines) and the entire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SQSWRN+Cambria Math"/>
                <a:cs typeface="SQSWRN+Cambria Math"/>
              </a:rPr>
              <a:t>퐻(ꢅ휔)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(in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solid lines) are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below.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03498" y="3034649"/>
            <a:ext cx="162558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magnitude plot,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71139" y="4981178"/>
            <a:ext cx="12901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0177" y="5349062"/>
            <a:ext cx="5003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LLAJS+Cambria Math"/>
                <a:cs typeface="WLLAJS+Cambria Math"/>
              </a:rPr>
              <a:t>50푗ꢀ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5404983"/>
            <a:ext cx="376281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H.W.4: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 the Bode plots for</a:t>
            </a:r>
            <a:r>
              <a:rPr sz="1400" spc="1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WLLAJS+Cambria Math"/>
                <a:cs typeface="WLLAJS+Cambria Math"/>
              </a:rPr>
              <a:t>퐻(휔)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WLLAJS+Cambria Math"/>
                <a:cs typeface="WLLAJS+Cambria Math"/>
              </a:rPr>
              <a:t>=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61180" y="5529204"/>
            <a:ext cx="1199154" cy="35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LLAJS+Cambria Math"/>
                <a:cs typeface="WLLAJS+Cambria Math"/>
              </a:rPr>
              <a:t>(푗ꢀ+4)(푗ꢀ+10)</a:t>
            </a:r>
            <a:r>
              <a:rPr sz="1200" baseline="30000">
                <a:solidFill>
                  <a:srgbClr val="000000"/>
                </a:solidFill>
                <a:latin typeface="WLLAJS+Cambria Math"/>
                <a:cs typeface="WLLAJS+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706602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03498" y="7608808"/>
            <a:ext cx="162558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magnitude plot,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92475" y="9503470"/>
            <a:ext cx="12903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phase plot.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62933" y="1174445"/>
            <a:ext cx="41913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ANIWK+Cambria Math"/>
                <a:cs typeface="GANIWK+Cambria Math"/>
              </a:rPr>
              <a:t>ꢀ+1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230366"/>
            <a:ext cx="381013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</a:t>
            </a:r>
            <a:r>
              <a:rPr sz="1400" b="1" spc="10">
                <a:solidFill>
                  <a:srgbClr val="ED008D"/>
                </a:solidFill>
                <a:latin typeface="Times New Roman"/>
                <a:cs typeface="Times New Roman"/>
              </a:rPr>
              <a:t>5:</a:t>
            </a:r>
            <a:r>
              <a:rPr sz="1400" b="1" spc="33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 the Bode plots for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GANIWK+Cambria Math"/>
                <a:cs typeface="GANIWK+Cambria Math"/>
              </a:rPr>
              <a:t>퐻(푠)</a:t>
            </a:r>
            <a:r>
              <a:rPr sz="1400" spc="62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=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03853" y="1354587"/>
            <a:ext cx="937297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31">
                <a:solidFill>
                  <a:srgbClr val="000000"/>
                </a:solidFill>
                <a:latin typeface="GANIWK+Cambria Math"/>
                <a:cs typeface="GANIWK+Cambria Math"/>
              </a:rPr>
              <a:t>ꢀ</a:t>
            </a:r>
            <a:r>
              <a:rPr sz="1200" spc="40" baseline="30000">
                <a:solidFill>
                  <a:srgbClr val="000000"/>
                </a:solidFill>
                <a:latin typeface="GANIWK+Cambria Math"/>
                <a:cs typeface="GANIWK+Cambria Math"/>
              </a:rPr>
              <a:t>2</a:t>
            </a:r>
            <a:r>
              <a:rPr sz="1000">
                <a:solidFill>
                  <a:srgbClr val="000000"/>
                </a:solidFill>
                <a:latin typeface="GANIWK+Cambria Math"/>
                <a:cs typeface="GANIWK+Cambria Math"/>
              </a:rPr>
              <a:t>+1ꢁꢀ+100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503029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698234"/>
            <a:ext cx="16957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 </a:t>
            </a:r>
            <a:r>
              <a:rPr sz="1400" spc="23">
                <a:solidFill>
                  <a:srgbClr val="000000"/>
                </a:solidFill>
                <a:latin typeface="GANIWK+Cambria Math"/>
                <a:cs typeface="GANIWK+Cambria Math"/>
              </a:rPr>
              <a:t>퐻(푠)</a:t>
            </a:r>
            <a:r>
              <a:rPr sz="1400" spc="11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33979" y="1890258"/>
            <a:ext cx="2226137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336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ꢂ/ꢂꢃꢃ(ꢂ</a:t>
            </a:r>
            <a:r>
              <a:rPr sz="1400" spc="-20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ꢄ </a:t>
            </a:r>
            <a:r>
              <a:rPr sz="1400" spc="20">
                <a:solidFill>
                  <a:srgbClr val="000000"/>
                </a:solidFill>
                <a:latin typeface="GANIWK+Cambria Math"/>
                <a:cs typeface="GANIWK+Cambria Math"/>
              </a:rPr>
              <a:t>푗휔)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ꢂ ꢄ 푗휔ꢂ.ꢅ/ꢂꢃ ꢄ (푗휔/ꢂꢃ)</a:t>
            </a:r>
            <a:r>
              <a:rPr sz="1500" baseline="29999">
                <a:solidFill>
                  <a:srgbClr val="000000"/>
                </a:solidFill>
                <a:latin typeface="GANIWK+Cambria Math"/>
                <a:cs typeface="GANIWK+Cambria Math"/>
              </a:rPr>
              <a:t>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87802" y="2025894"/>
            <a:ext cx="8647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GANIWK+Cambria Math"/>
                <a:cs typeface="GANIWK+Cambria Math"/>
              </a:rPr>
              <a:t>퐻(휔)</a:t>
            </a:r>
            <a:r>
              <a:rPr sz="1400" spc="58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350506"/>
            <a:ext cx="7449360" cy="680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quadratic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pole,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GANIWK+Cambria Math"/>
                <a:cs typeface="GANIWK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GANIWK+Cambria Math"/>
                <a:cs typeface="GANIWK+Cambria Math"/>
              </a:rPr>
              <a:t>푛</a:t>
            </a:r>
            <a:r>
              <a:rPr sz="1500" spc="135" baseline="-20571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GANIWK+Cambria Math"/>
                <a:cs typeface="GANIWK+Cambria Math"/>
              </a:rPr>
              <a:t>ꢂꢃ푟푎푑/푠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serves</a:t>
            </a:r>
            <a:r>
              <a:rPr sz="140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03398" y="2766558"/>
            <a:ext cx="340256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2">
                <a:solidFill>
                  <a:srgbClr val="000000"/>
                </a:solidFill>
                <a:latin typeface="GANIWK+Cambria Math"/>
                <a:cs typeface="GANIWK+Cambria Math"/>
              </a:rPr>
              <a:t>퐻</a:t>
            </a:r>
            <a:r>
              <a:rPr sz="1500" baseline="-20571">
                <a:solidFill>
                  <a:srgbClr val="000000"/>
                </a:solidFill>
                <a:latin typeface="GANIWK+Cambria Math"/>
                <a:cs typeface="GANIWK+Cambria Math"/>
              </a:rPr>
              <a:t>ꢆ퐵</a:t>
            </a:r>
            <a:r>
              <a:rPr sz="1500" spc="146" baseline="-20571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−ꢅꢃlog</a:t>
            </a:r>
            <a:r>
              <a:rPr sz="1400" spc="919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ꢂꢃꢃ</a:t>
            </a:r>
            <a:r>
              <a:rPr sz="1400" spc="-18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ꢄ ꢅꢃlog</a:t>
            </a:r>
            <a:r>
              <a:rPr sz="1400" spc="931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|ꢂ</a:t>
            </a:r>
            <a:r>
              <a:rPr sz="1400" spc="-17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ꢄ</a:t>
            </a:r>
            <a:r>
              <a:rPr sz="1400" spc="14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GANIWK+Cambria Math"/>
                <a:cs typeface="GANIWK+Cambria Math"/>
              </a:rPr>
              <a:t>푗휔|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96107" y="2852369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ANIWK+Cambria Math"/>
                <a:cs typeface="GANIWK+Cambria Math"/>
              </a:rPr>
              <a:t>10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89069" y="2852369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ANIWK+Cambria Math"/>
                <a:cs typeface="GANIWK+Cambria Math"/>
              </a:rPr>
              <a:t>10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813936" y="2976870"/>
            <a:ext cx="694615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푗휔ꢂ.ꢅ</a:t>
            </a:r>
          </a:p>
          <a:p>
            <a:pPr marL="114300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ꢂꢃ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93640" y="2960574"/>
            <a:ext cx="47400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40">
                <a:solidFill>
                  <a:srgbClr val="000000"/>
                </a:solidFill>
                <a:latin typeface="GANIWK+Cambria Math"/>
                <a:cs typeface="GANIWK+Cambria Math"/>
              </a:rPr>
              <a:t>휔</a:t>
            </a:r>
            <a:r>
              <a:rPr sz="1500" baseline="36856">
                <a:solidFill>
                  <a:srgbClr val="000000"/>
                </a:solidFill>
                <a:latin typeface="GANIWK+Cambria Math"/>
                <a:cs typeface="GANIWK+Cambria Math"/>
              </a:rPr>
              <a:t>ꢁ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30119" y="3112506"/>
            <a:ext cx="131126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−ꢅꢃlog</a:t>
            </a:r>
            <a:r>
              <a:rPr sz="1500" spc="27" baseline="-20571">
                <a:solidFill>
                  <a:srgbClr val="000000"/>
                </a:solidFill>
                <a:latin typeface="GANIWK+Cambria Math"/>
                <a:cs typeface="GANIWK+Cambria Math"/>
              </a:rPr>
              <a:t>10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|ꢂ</a:t>
            </a:r>
            <a:r>
              <a:rPr sz="1400" spc="-17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ꢄ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280" y="3112506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−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777104" y="3112506"/>
            <a:ext cx="3231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|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52492" y="3231861"/>
            <a:ext cx="56355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ꢂꢃꢃ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26584" y="3380730"/>
            <a:ext cx="9155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휔ꢂ.ꢅ/ꢂꢃ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97302" y="3500451"/>
            <a:ext cx="229788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휑</a:t>
            </a:r>
            <a:r>
              <a:rPr sz="1400" spc="112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ꢃ</a:t>
            </a:r>
            <a:r>
              <a:rPr sz="1500" baseline="36856">
                <a:solidFill>
                  <a:srgbClr val="000000"/>
                </a:solidFill>
                <a:latin typeface="GANIWK+Cambria Math"/>
                <a:cs typeface="GANIWK+Cambria Math"/>
              </a:rPr>
              <a:t>표</a:t>
            </a:r>
            <a:r>
              <a:rPr sz="1500" spc="52" baseline="36856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ꢄ tan</a:t>
            </a:r>
            <a:r>
              <a:rPr sz="1500" spc="25" baseline="36856">
                <a:solidFill>
                  <a:srgbClr val="000000"/>
                </a:solidFill>
                <a:latin typeface="GANIWK+Cambria Math"/>
                <a:cs typeface="GANIWK+Cambria Math"/>
              </a:rPr>
              <a:t>ꢇ1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휔</a:t>
            </a:r>
            <a:r>
              <a:rPr sz="1400" spc="31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− tan</a:t>
            </a:r>
            <a:r>
              <a:rPr sz="1500" spc="31" baseline="36856">
                <a:solidFill>
                  <a:srgbClr val="000000"/>
                </a:solidFill>
                <a:latin typeface="GANIWK+Cambria Math"/>
                <a:cs typeface="GANIWK+Cambria Math"/>
              </a:rPr>
              <a:t>ꢇ1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[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07253" y="3516747"/>
            <a:ext cx="32912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95521" y="3631031"/>
            <a:ext cx="1177721" cy="480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ꢂ − </a:t>
            </a:r>
            <a:r>
              <a:rPr sz="1400" spc="63">
                <a:solidFill>
                  <a:srgbClr val="000000"/>
                </a:solidFill>
                <a:latin typeface="GANIWK+Cambria Math"/>
                <a:cs typeface="GANIWK+Cambria Math"/>
              </a:rPr>
              <a:t>휔</a:t>
            </a:r>
            <a:r>
              <a:rPr sz="1500" spc="56" baseline="30000">
                <a:solidFill>
                  <a:srgbClr val="000000"/>
                </a:solidFill>
                <a:latin typeface="GANIWK+Cambria Math"/>
                <a:cs typeface="GANIWK+Cambria Math"/>
              </a:rPr>
              <a:t>ꢁ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/ꢂꢃꢃ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3842883"/>
            <a:ext cx="731983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quadratic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treated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repeated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휔</a:t>
            </a:r>
            <a:r>
              <a:rPr sz="1400" spc="382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(ꢂ</a:t>
            </a:r>
            <a:r>
              <a:rPr sz="1400" spc="-21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ꢄ</a:t>
            </a:r>
            <a:r>
              <a:rPr sz="1400" spc="14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GANIWK+Cambria Math"/>
                <a:cs typeface="GANIWK+Cambria Math"/>
              </a:rPr>
              <a:t>푗휔/휔</a:t>
            </a:r>
            <a:r>
              <a:rPr sz="1400" spc="370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45223" y="3826586"/>
            <a:ext cx="507482" cy="479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544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spc="56" baseline="36856">
                <a:solidFill>
                  <a:srgbClr val="000000"/>
                </a:solidFill>
                <a:latin typeface="GANIWK+Cambria Math"/>
                <a:cs typeface="GANIWK+Cambria Math"/>
              </a:rPr>
              <a:t>ꢁ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.</a:t>
            </a:r>
          </a:p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ANIWK+Cambria Math"/>
                <a:cs typeface="GANIWK+Cambria Math"/>
              </a:rPr>
              <a:t>푘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201158" y="3928694"/>
            <a:ext cx="2670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ANIWK+Cambria Math"/>
                <a:cs typeface="GANIWK+Cambria Math"/>
              </a:rPr>
              <a:t>푘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4057634"/>
            <a:ext cx="222565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approximation.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103498" y="6165580"/>
            <a:ext cx="162558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magnitude plot,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271139" y="8006572"/>
            <a:ext cx="12901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68089" y="8368741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ANIWK+Cambria Math"/>
                <a:cs typeface="GANIWK+Cambria Math"/>
              </a:rPr>
              <a:t>10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8424662"/>
            <a:ext cx="378559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H.W.5: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 the Bode plots for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GANIWK+Cambria Math"/>
                <a:cs typeface="GANIWK+Cambria Math"/>
              </a:rPr>
              <a:t>퐻(푠)</a:t>
            </a:r>
            <a:r>
              <a:rPr sz="1400" spc="66">
                <a:solidFill>
                  <a:srgbClr val="000000"/>
                </a:solidFill>
                <a:latin typeface="GANIWK+Cambria Math"/>
                <a:cs typeface="GANIWK+Cambria Math"/>
              </a:rPr>
              <a:t> </a:t>
            </a:r>
            <a:r>
              <a:rPr sz="1400">
                <a:solidFill>
                  <a:srgbClr val="000000"/>
                </a:solidFill>
                <a:latin typeface="GANIWK+Cambria Math"/>
                <a:cs typeface="GANIWK+Cambria Math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882516" y="8548883"/>
            <a:ext cx="1107107" cy="35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5">
                <a:solidFill>
                  <a:srgbClr val="000000"/>
                </a:solidFill>
                <a:latin typeface="GANIWK+Cambria Math"/>
                <a:cs typeface="GANIWK+Cambria Math"/>
              </a:rPr>
              <a:t>ꢀ(ꢀ</a:t>
            </a:r>
            <a:r>
              <a:rPr sz="1200" spc="51" baseline="30000">
                <a:solidFill>
                  <a:srgbClr val="000000"/>
                </a:solidFill>
                <a:latin typeface="GANIWK+Cambria Math"/>
                <a:cs typeface="GANIWK+Cambria Math"/>
              </a:rPr>
              <a:t>2</a:t>
            </a:r>
            <a:r>
              <a:rPr sz="1000">
                <a:solidFill>
                  <a:srgbClr val="000000"/>
                </a:solidFill>
                <a:latin typeface="GANIWK+Cambria Math"/>
                <a:cs typeface="GANIWK+Cambria Math"/>
              </a:rPr>
              <a:t>+80ꢀ+400)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8726281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03498" y="3237341"/>
            <a:ext cx="162558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magnitude plot,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71139" y="5653262"/>
            <a:ext cx="12901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6231245"/>
            <a:ext cx="6787965" cy="894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</a:t>
            </a:r>
            <a:r>
              <a:rPr sz="1400" b="1" spc="10">
                <a:solidFill>
                  <a:srgbClr val="ED008D"/>
                </a:solidFill>
                <a:latin typeface="Times New Roman"/>
                <a:cs typeface="Times New Roman"/>
              </a:rPr>
              <a:t>6:</a:t>
            </a:r>
            <a:r>
              <a:rPr sz="140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Bode plot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below, obtain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 </a:t>
            </a:r>
            <a:r>
              <a:rPr sz="1400" spc="23">
                <a:solidFill>
                  <a:srgbClr val="000000"/>
                </a:solidFill>
                <a:latin typeface="GISSVO+Cambria Math"/>
                <a:cs typeface="GISSVO+Cambria Math"/>
              </a:rPr>
              <a:t>퐻(휔)</a:t>
            </a:r>
            <a:r>
              <a:rPr sz="1400" spc="10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28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60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GISSVO+Cambria Math"/>
                <a:cs typeface="GISSVO+Cambria Math"/>
              </a:rPr>
              <a:t>퐻(휔)</a:t>
            </a:r>
            <a:r>
              <a:rPr sz="1400" spc="250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ffom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plot,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6897099"/>
            <a:ext cx="4224415" cy="2132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mind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causes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upward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frequency,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causes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downward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turn.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푗휔</a:t>
            </a:r>
            <a:r>
              <a:rPr sz="1400" spc="102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</a:p>
          <a:p>
            <a:pPr marL="0" marR="0">
              <a:lnSpc>
                <a:spcPts val="1554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origin</a:t>
            </a:r>
            <a:r>
              <a:rPr sz="1400" spc="6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intersected</a:t>
            </a:r>
            <a:r>
              <a:rPr sz="14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axis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indicated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+20푑퐵/</a:t>
            </a:r>
            <a:r>
              <a:rPr sz="1400" spc="197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</a:t>
            </a:r>
          </a:p>
          <a:p>
            <a:pPr marL="0" marR="0">
              <a:lnSpc>
                <a:spcPts val="1645"/>
              </a:lnSpc>
              <a:spcBef>
                <a:spcPts val="29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shifted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40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푑퐵</a:t>
            </a:r>
            <a:r>
              <a:rPr sz="1400" spc="184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indicates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there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a40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퐵</a:t>
            </a:r>
            <a:r>
              <a:rPr sz="1400" spc="81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gain;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21914" y="8924534"/>
            <a:ext cx="266912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40</a:t>
            </a:r>
            <a:r>
              <a:rPr sz="1400" spc="63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20log</a:t>
            </a:r>
            <a:r>
              <a:rPr sz="1400" spc="918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퐾</a:t>
            </a:r>
            <a:r>
              <a:rPr sz="1400" spc="432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⇒</a:t>
            </a:r>
            <a:r>
              <a:rPr sz="1400" spc="388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log</a:t>
            </a:r>
            <a:r>
              <a:rPr sz="1400" spc="931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퐾</a:t>
            </a:r>
            <a:r>
              <a:rPr sz="1400" spc="117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81451" y="9010346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ISSVO+Cambria Math"/>
                <a:cs typeface="GISSVO+Cambria Math"/>
              </a:rPr>
              <a:t>ꢀꢁ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30572" y="9010346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ISSVO+Cambria Math"/>
                <a:cs typeface="GISSVO+Cambria Math"/>
              </a:rPr>
              <a:t>ꢀꢁ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9168241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99510" y="9511691"/>
            <a:ext cx="1434008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퐾</a:t>
            </a:r>
            <a:r>
              <a:rPr sz="1400" spc="117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10</a:t>
            </a:r>
            <a:r>
              <a:rPr sz="1500" baseline="36856">
                <a:solidFill>
                  <a:srgbClr val="000000"/>
                </a:solidFill>
                <a:latin typeface="GISSVO+Cambria Math"/>
                <a:cs typeface="GISSVO+Cambria Math"/>
              </a:rPr>
              <a:t>ꢂ</a:t>
            </a:r>
            <a:r>
              <a:rPr sz="1500" spc="98" baseline="36856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GISSVO+Cambria Math"/>
                <a:cs typeface="GISSVO+Cambria Math"/>
              </a:rPr>
              <a:t> </a:t>
            </a:r>
            <a:r>
              <a:rPr sz="1400">
                <a:solidFill>
                  <a:srgbClr val="000000"/>
                </a:solidFill>
                <a:latin typeface="GISSVO+Cambria Math"/>
                <a:cs typeface="GISSVO+Cambria Math"/>
              </a:rPr>
              <a:t>100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7454089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addition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푗휔</a:t>
            </a:r>
            <a:r>
              <a:rPr sz="1400" spc="175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origin,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 ∙ 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20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HEVABE+Cambria Math"/>
                <a:cs typeface="HEVABE+Cambria Math"/>
              </a:rPr>
              <a:t>푟푎푑/푠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 we have: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772910"/>
            <a:ext cx="7453904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푝</a:t>
            </a:r>
            <a:r>
              <a:rPr sz="1400" spc="99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</a:t>
            </a:r>
            <a:r>
              <a:rPr sz="1400" spc="140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−20푑퐵/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cause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down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ward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counteract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origin. The pole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푝</a:t>
            </a:r>
            <a:r>
              <a:rPr sz="1400" spc="99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</a:t>
            </a:r>
            <a:r>
              <a:rPr sz="1400" spc="44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determined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1/(1 + 푗휔/1)</a:t>
            </a:r>
            <a:r>
              <a:rPr sz="1400" spc="27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379462"/>
            <a:ext cx="7453055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푝</a:t>
            </a:r>
            <a:r>
              <a:rPr sz="1400" spc="87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5</a:t>
            </a:r>
            <a:r>
              <a:rPr sz="1400" spc="68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−20푑퐵/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causing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downward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turn. 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2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1/(1 + 푗휔/5)</a:t>
            </a:r>
            <a:r>
              <a:rPr sz="1400" spc="27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986014"/>
            <a:ext cx="7454703" cy="715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third pole 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푝</a:t>
            </a:r>
            <a:r>
              <a:rPr sz="1400" spc="99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20</a:t>
            </a:r>
            <a:r>
              <a:rPr sz="1400" spc="43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slope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−20푑퐵/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 causing a further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downward turn. The</a:t>
            </a:r>
          </a:p>
          <a:p>
            <a:pPr marL="0" marR="0">
              <a:lnSpc>
                <a:spcPts val="1645"/>
              </a:lnSpc>
              <a:spcBef>
                <a:spcPts val="28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1/(1 + 푗휔/20)</a:t>
            </a:r>
            <a:r>
              <a:rPr sz="1400" spc="30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600434"/>
            <a:ext cx="567098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Putting all these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together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 the corresponding transfer function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11830" y="3960231"/>
            <a:ext cx="75726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100푗휔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95646" y="3943934"/>
            <a:ext cx="73155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푗휔10</a:t>
            </a:r>
            <a:r>
              <a:rPr sz="1500" baseline="36856">
                <a:solidFill>
                  <a:srgbClr val="000000"/>
                </a:solidFill>
                <a:latin typeface="HEVABE+Cambria Math"/>
                <a:cs typeface="HEVABE+Cambria Math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1572" y="4095867"/>
            <a:ext cx="8646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HEVABE+Cambria Math"/>
                <a:cs typeface="HEVABE+Cambria Math"/>
              </a:rPr>
              <a:t>퐻(휔)</a:t>
            </a:r>
            <a:r>
              <a:rPr sz="1400" spc="58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18380" y="409586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47698" y="4215222"/>
            <a:ext cx="565428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(1</a:t>
            </a:r>
            <a:r>
              <a:rPr sz="1400" spc="-10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 푗휔/1)(1</a:t>
            </a:r>
            <a:r>
              <a:rPr sz="1400" spc="-11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 푗휔/5)(1</a:t>
            </a:r>
            <a:r>
              <a:rPr sz="1400" spc="-23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 </a:t>
            </a:r>
            <a:r>
              <a:rPr sz="1400" spc="10">
                <a:solidFill>
                  <a:srgbClr val="000000"/>
                </a:solidFill>
                <a:latin typeface="HEVABE+Cambria Math"/>
                <a:cs typeface="HEVABE+Cambria Math"/>
              </a:rPr>
              <a:t>푗휔/20)</a:t>
            </a:r>
            <a:r>
              <a:rPr sz="1400" spc="1489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(푗휔</a:t>
            </a:r>
            <a:r>
              <a:rPr sz="1400" spc="28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+ 1)(푗휔</a:t>
            </a:r>
            <a:r>
              <a:rPr sz="1400" spc="17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+ 5)(푗휔</a:t>
            </a:r>
            <a:r>
              <a:rPr sz="1400" spc="15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+ 20)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426442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40886" y="4766894"/>
            <a:ext cx="60154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10</a:t>
            </a:r>
            <a:r>
              <a:rPr sz="1500" baseline="36857">
                <a:solidFill>
                  <a:srgbClr val="000000"/>
                </a:solidFill>
                <a:latin typeface="HEVABE+Cambria Math"/>
                <a:cs typeface="HEVABE+Cambria Math"/>
              </a:rPr>
              <a:t>4</a:t>
            </a:r>
            <a:r>
              <a:rPr sz="1200" baseline="24631">
                <a:solidFill>
                  <a:srgbClr val="000000"/>
                </a:solidFill>
                <a:latin typeface="HEVABE+Cambria Math"/>
                <a:cs typeface="HEVABE+Cambria Math"/>
              </a:rPr>
              <a:t>푆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48535" y="4912731"/>
            <a:ext cx="817484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HEVABE+Cambria Math"/>
                <a:cs typeface="HEVABE+Cambria Math"/>
              </a:rPr>
              <a:t>퐻(푠)</a:t>
            </a:r>
            <a:r>
              <a:rPr sz="1400" spc="43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07940" y="4918827"/>
            <a:ext cx="97100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.</a:t>
            </a:r>
            <a:r>
              <a:rPr sz="1400" spc="940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푠</a:t>
            </a:r>
            <a:r>
              <a:rPr sz="1400" spc="88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푗휔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48991" y="5032086"/>
            <a:ext cx="1997546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(푠</a:t>
            </a:r>
            <a:r>
              <a:rPr sz="1400" spc="10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1)(푠</a:t>
            </a:r>
            <a:r>
              <a:rPr sz="1400" spc="15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+ 5)(푠</a:t>
            </a:r>
            <a:r>
              <a:rPr sz="1400" spc="10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HEVABE+Cambria Math"/>
                <a:cs typeface="HEVABE+Cambria Math"/>
              </a:rPr>
              <a:t>+ 20)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5776839"/>
            <a:ext cx="72556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H.W.6: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 </a:t>
            </a:r>
            <a:r>
              <a:rPr sz="1400" spc="23">
                <a:solidFill>
                  <a:srgbClr val="000000"/>
                </a:solidFill>
                <a:latin typeface="HEVABE+Cambria Math"/>
                <a:cs typeface="HEVABE+Cambria Math"/>
              </a:rPr>
              <a:t>퐻(휔)</a:t>
            </a:r>
            <a:r>
              <a:rPr sz="1400" spc="12">
                <a:solidFill>
                  <a:srgbClr val="000000"/>
                </a:solidFill>
                <a:latin typeface="HEVABE+Cambria Math"/>
                <a:cs typeface="HEVAB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Bode plot in Fig.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274442" y="6192462"/>
            <a:ext cx="1116062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ED008D"/>
                </a:solidFill>
                <a:latin typeface="HEVABE+Cambria Math"/>
                <a:cs typeface="HEVABE+Cambria Math"/>
              </a:rPr>
              <a:t>ퟒ.ퟎퟎퟎ(풔ꢀퟓ)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6265754"/>
            <a:ext cx="1772504" cy="566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</a:t>
            </a:r>
            <a:r>
              <a:rPr sz="1800">
                <a:solidFill>
                  <a:srgbClr val="ED008D"/>
                </a:solidFill>
                <a:latin typeface="HEVABE+Cambria Math"/>
                <a:cs typeface="HEVABE+Cambria Math"/>
              </a:rPr>
              <a:t>푯(흎)</a:t>
            </a:r>
            <a:r>
              <a:rPr sz="1800" spc="101">
                <a:solidFill>
                  <a:srgbClr val="ED008D"/>
                </a:solidFill>
                <a:latin typeface="HEVABE+Cambria Math"/>
                <a:cs typeface="HEVABE+Cambria Math"/>
              </a:rPr>
              <a:t> </a:t>
            </a:r>
            <a:r>
              <a:rPr sz="1800">
                <a:solidFill>
                  <a:srgbClr val="ED008D"/>
                </a:solidFill>
                <a:latin typeface="HEVABE+Cambria Math"/>
                <a:cs typeface="HEVABE+Cambria Math"/>
              </a:rPr>
              <a:t>=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254375" y="6265754"/>
            <a:ext cx="476648" cy="653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600" spc="56" baseline="-28000">
                <a:solidFill>
                  <a:srgbClr val="ED008D"/>
                </a:solidFill>
                <a:latin typeface="HEVABE+Cambria Math"/>
                <a:cs typeface="HEVABE+Cambria Math"/>
              </a:rPr>
              <a:t>ퟐ</a:t>
            </a:r>
            <a:r>
              <a:rPr sz="1800">
                <a:solidFill>
                  <a:srgbClr val="ED008D"/>
                </a:solidFill>
                <a:latin typeface="HEVABE+Cambria Math"/>
                <a:cs typeface="HEVABE+Cambria Math"/>
              </a:rPr>
              <a:t>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77466" y="6440873"/>
            <a:ext cx="1424291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ED008D"/>
                </a:solidFill>
                <a:latin typeface="HEVABE+Cambria Math"/>
                <a:cs typeface="HEVABE+Cambria Math"/>
              </a:rPr>
              <a:t>(풔ꢀퟏퟎ)(풔ꢀퟏퟎퟎ)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5249"/>
            <a:ext cx="1684131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5) Series Resonance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407017"/>
            <a:ext cx="7455275" cy="1901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most prominent feature of the frequency response of 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 be 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sharp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peak</a:t>
            </a:r>
            <a:r>
              <a:rPr sz="1400" i="1" spc="6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</a:p>
          <a:p>
            <a:pPr marL="0" marR="0">
              <a:lnSpc>
                <a:spcPts val="1554"/>
              </a:lnSpc>
              <a:spcBef>
                <a:spcPts val="24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resonant</a:t>
            </a:r>
            <a:r>
              <a:rPr sz="1400" i="1" spc="3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peak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exhibited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characteristic.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concept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21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several</a:t>
            </a:r>
            <a:r>
              <a:rPr sz="140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areas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science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engineering.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occurs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conjugate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pair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poles;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cause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oscillations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another.</a:t>
            </a:r>
            <a:r>
              <a:rPr sz="1400" spc="6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phenomenon</a:t>
            </a:r>
            <a:r>
              <a:rPr sz="140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allows</a:t>
            </a:r>
            <a:r>
              <a:rPr sz="140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6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discrimination</a:t>
            </a:r>
            <a:r>
              <a:rPr sz="140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communications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occurs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least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one capacitor.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224148"/>
            <a:ext cx="7454965" cy="87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Resonance</a:t>
            </a:r>
            <a:r>
              <a:rPr sz="1400" spc="132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3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2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condition</a:t>
            </a:r>
            <a:r>
              <a:rPr sz="1400" spc="12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1400" spc="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RLC</a:t>
            </a:r>
            <a:r>
              <a:rPr sz="1400" spc="12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circuit</a:t>
            </a:r>
            <a:r>
              <a:rPr sz="1400" spc="12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1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1400" spc="1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2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capacitive</a:t>
            </a:r>
            <a:r>
              <a:rPr sz="1400" spc="1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400" spc="13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inductive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reactances</a:t>
            </a:r>
            <a:r>
              <a:rPr sz="1400" spc="59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400" spc="6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equal</a:t>
            </a:r>
            <a:r>
              <a:rPr sz="1400" spc="6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6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magnitude,</a:t>
            </a:r>
            <a:r>
              <a:rPr sz="1400" spc="6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thereby</a:t>
            </a:r>
            <a:r>
              <a:rPr sz="1400" spc="58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resulting</a:t>
            </a:r>
            <a:r>
              <a:rPr sz="1400" spc="60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6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62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purely</a:t>
            </a:r>
            <a:r>
              <a:rPr sz="1400" spc="58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resistive</a:t>
            </a:r>
          </a:p>
          <a:p>
            <a:pPr marL="0" marR="0">
              <a:lnSpc>
                <a:spcPts val="1568"/>
              </a:lnSpc>
              <a:spcBef>
                <a:spcPts val="4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impedance.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051538"/>
            <a:ext cx="7446750" cy="1409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Resonant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(series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parallel)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useful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constructing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filters,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highly</a:t>
            </a:r>
            <a:r>
              <a:rPr sz="1400" spc="4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selective.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applications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selecting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desired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stations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radio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푇푉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receivers.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359130"/>
            <a:ext cx="3981453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5.1</a:t>
            </a:r>
            <a:r>
              <a:rPr sz="1400" spc="89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8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domain.</a:t>
            </a:r>
            <a:r>
              <a:rPr sz="1400" spc="8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830046"/>
            <a:ext cx="11996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is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96689" y="5830046"/>
            <a:ext cx="288714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5.1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series resonant circuit.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28825" y="6172276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98698" y="617227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228197"/>
            <a:ext cx="120635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푍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IWGCCI+Cambria Math"/>
                <a:cs typeface="IWGCCI+Cambria Math"/>
              </a:rPr>
              <a:t>퐻(휔)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591310" y="6221354"/>
            <a:ext cx="202955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IWGCCI+Cambria Math"/>
                <a:cs typeface="IWGCCI+Cambria Math"/>
              </a:rPr>
              <a:t>푠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96466" y="6228197"/>
            <a:ext cx="12445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+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푗휔퐿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+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24929" y="6238732"/>
            <a:ext cx="7881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…(5.1)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60830" y="6367348"/>
            <a:ext cx="2399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퐼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713354" y="6367348"/>
            <a:ext cx="4291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ꢁꢂ퐶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99742" y="665538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6711305"/>
            <a:ext cx="16300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∴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푍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IWGCCI+Cambria Math"/>
                <a:cs typeface="IWGCCI+Cambria Math"/>
              </a:rPr>
              <a:t>푗(휔퐿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−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29282" y="6711305"/>
            <a:ext cx="34070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26453" y="6721840"/>
            <a:ext cx="7881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…(5.2)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43354" y="6850457"/>
            <a:ext cx="3697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ꢂ퐶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7133320"/>
            <a:ext cx="63103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 results when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imaginary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 of the transfer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 is zero,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36624" y="74768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7532740"/>
            <a:ext cx="6669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휔퐿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−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14932" y="7532740"/>
            <a:ext cx="54826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807709" y="7543276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…(5.3)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0236" y="7671892"/>
            <a:ext cx="36979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ꢂ퐶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950317"/>
            <a:ext cx="7455444" cy="72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휔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satisfies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resonant</a:t>
            </a:r>
            <a:r>
              <a:rPr sz="1400" i="1" spc="17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17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흎</a:t>
            </a:r>
            <a:r>
              <a:rPr sz="1500" spc="50" baseline="-20571">
                <a:solidFill>
                  <a:srgbClr val="000000"/>
                </a:solidFill>
                <a:latin typeface="IWGCCI+Cambria Math"/>
                <a:cs typeface="IWGCCI+Cambria Math"/>
              </a:rPr>
              <a:t>ퟎ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9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resonance condition is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62176" y="8575468"/>
            <a:ext cx="303728" cy="390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IWGCCI+Cambria Math"/>
                <a:cs typeface="IWGCCI+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8642285"/>
            <a:ext cx="864961" cy="571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1"/>
              </a:lnSpc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IWGCCI+Cambria Math"/>
                <a:cs typeface="IWGCCI+Cambria Math"/>
              </a:rPr>
              <a:t>휔</a:t>
            </a:r>
            <a:r>
              <a:rPr sz="1700" spc="81" baseline="-20249">
                <a:solidFill>
                  <a:srgbClr val="000000"/>
                </a:solidFill>
                <a:latin typeface="IWGCCI+Cambria Math"/>
                <a:cs typeface="IWGCCI+Cambria Math"/>
              </a:rPr>
              <a:t>ꢃ</a:t>
            </a:r>
            <a:r>
              <a:rPr sz="1600">
                <a:solidFill>
                  <a:srgbClr val="000000"/>
                </a:solidFill>
                <a:latin typeface="IWGCCI+Cambria Math"/>
                <a:cs typeface="IWGCCI+Cambria Math"/>
              </a:rPr>
              <a:t>퐿</a:t>
            </a:r>
            <a:r>
              <a:rPr sz="16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>
                <a:solidFill>
                  <a:srgbClr val="000000"/>
                </a:solidFill>
                <a:latin typeface="IWGCCI+Cambria Math"/>
                <a:cs typeface="IWGCCI+Cambria Math"/>
              </a:rPr>
              <a:t>=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472173" y="8675989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…(5.4)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158544" y="8797973"/>
            <a:ext cx="485295" cy="396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sz="1150">
                <a:solidFill>
                  <a:srgbClr val="000000"/>
                </a:solidFill>
                <a:latin typeface="IWGCCI+Cambria Math"/>
                <a:cs typeface="IWGCCI+Cambria Math"/>
              </a:rPr>
              <a:t>ꢂ</a:t>
            </a:r>
            <a:r>
              <a:rPr sz="115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50">
                <a:solidFill>
                  <a:srgbClr val="000000"/>
                </a:solidFill>
                <a:latin typeface="IWGCCI+Cambria Math"/>
                <a:cs typeface="IWGCCI+Cambria Math"/>
              </a:rPr>
              <a:t>퐶</a:t>
            </a:r>
          </a:p>
          <a:p>
            <a:pPr marL="118821" marR="0">
              <a:lnSpc>
                <a:spcPts val="1111"/>
              </a:lnSpc>
              <a:spcBef>
                <a:spcPct val="0"/>
              </a:spcBef>
              <a:spcAft>
                <a:spcPct val="0"/>
              </a:spcAft>
            </a:pPr>
            <a:r>
              <a:rPr sz="950">
                <a:solidFill>
                  <a:srgbClr val="000000"/>
                </a:solidFill>
                <a:latin typeface="IWGCCI+Cambria Math"/>
                <a:cs typeface="IWGCCI+Cambria Math"/>
              </a:rPr>
              <a:t>ꢄ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221028" y="911397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7116" y="9169898"/>
            <a:ext cx="81169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∴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IWGCCI+Cambria Math"/>
                <a:cs typeface="IWGCCI+Cambria Math"/>
              </a:rPr>
              <a:t>ꢃ</a:t>
            </a:r>
            <a:r>
              <a:rPr sz="1500" spc="77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=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05382" y="9169898"/>
            <a:ext cx="72853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IWGCCI+Cambria Math"/>
                <a:cs typeface="IWGCCI+Cambria Math"/>
              </a:rPr>
              <a:t>푟푎푑/ꢆ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427978" y="9180433"/>
            <a:ext cx="859731" cy="933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1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…(5.5)</a:t>
            </a:r>
          </a:p>
          <a:p>
            <a:pPr marL="0" marR="0">
              <a:lnSpc>
                <a:spcPts val="1554"/>
              </a:lnSpc>
              <a:spcBef>
                <a:spcPts val="214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…(5.6)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140256" y="9308516"/>
            <a:ext cx="419610" cy="346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√ꢅ퐶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091488" y="958331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7116" y="9639239"/>
            <a:ext cx="60138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218">
                <a:solidFill>
                  <a:srgbClr val="000000"/>
                </a:solidFill>
                <a:latin typeface="IWGCCI+Cambria Math"/>
                <a:cs typeface="IWGCCI+Cambria Math"/>
              </a:rPr>
              <a:t>푓</a:t>
            </a:r>
            <a:r>
              <a:rPr sz="1500" baseline="-20571">
                <a:solidFill>
                  <a:srgbClr val="000000"/>
                </a:solidFill>
                <a:latin typeface="IWGCCI+Cambria Math"/>
                <a:cs typeface="IWGCCI+Cambria Math"/>
              </a:rPr>
              <a:t>ꢃ</a:t>
            </a:r>
            <a:r>
              <a:rPr sz="1500" spc="80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WGCCI+Cambria Math"/>
                <a:cs typeface="IWGCCI+Cambria Math"/>
              </a:rPr>
              <a:t>=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374902" y="9649774"/>
            <a:ext cx="4746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29944" y="9777908"/>
            <a:ext cx="579630" cy="346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WGCCI+Cambria Math"/>
                <a:cs typeface="IWGCCI+Cambria Math"/>
              </a:rPr>
              <a:t>2휋√ꢅ퐶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480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2019-10-29T09:59:21Z</dcterms:modified>
</cp:coreProperties>
</file>